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9"/>
  </p:notesMasterIdLst>
  <p:handoutMasterIdLst>
    <p:handoutMasterId r:id="rId10"/>
  </p:handoutMasterIdLst>
  <p:sldIdLst>
    <p:sldId id="256" r:id="rId2"/>
    <p:sldId id="311" r:id="rId3"/>
    <p:sldId id="313" r:id="rId4"/>
    <p:sldId id="314" r:id="rId5"/>
    <p:sldId id="315" r:id="rId6"/>
    <p:sldId id="316" r:id="rId7"/>
    <p:sldId id="293" r:id="rId8"/>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0099"/>
    <a:srgbClr val="C79E37"/>
    <a:srgbClr val="5EEC3C"/>
    <a:srgbClr val="FE9202"/>
    <a:srgbClr val="990099"/>
    <a:srgbClr val="FF2549"/>
    <a:srgbClr val="6C1A00"/>
    <a:srgbClr val="202E54"/>
    <a:srgbClr val="1D3A00"/>
    <a:srgbClr val="007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p:cViewPr varScale="1">
        <p:scale>
          <a:sx n="108" d="100"/>
          <a:sy n="108" d="100"/>
        </p:scale>
        <p:origin x="758" y="62"/>
      </p:cViewPr>
      <p:guideLst>
        <p:guide orient="horz" pos="1620"/>
        <p:guide pos="2880"/>
      </p:guideLst>
    </p:cSldViewPr>
  </p:slideViewPr>
  <p:notesTextViewPr>
    <p:cViewPr>
      <p:scale>
        <a:sx n="1" d="1"/>
        <a:sy n="1" d="1"/>
      </p:scale>
      <p:origin x="0" y="0"/>
    </p:cViewPr>
  </p:notesTextViewPr>
  <p:notesViewPr>
    <p:cSldViewPr>
      <p:cViewPr varScale="1">
        <p:scale>
          <a:sx n="65" d="100"/>
          <a:sy n="65" d="100"/>
        </p:scale>
        <p:origin x="3154" y="67"/>
      </p:cViewPr>
      <p:guideLst/>
    </p:cSldViewPr>
  </p:notesViewPr>
  <p:gridSpacing cx="152705" cy="152705"/>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1F9FB99D-41E8-464C-A268-F009253FA9B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F3C106C1-A278-4CDE-A5CA-BF57AC1FCFD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E8C46AE-D80C-41B8-9D6A-DB80D87570FC}" type="datetimeFigureOut">
              <a:rPr lang="en-IN" smtClean="0"/>
              <a:t>04-08-2022</a:t>
            </a:fld>
            <a:endParaRPr lang="en-IN"/>
          </a:p>
        </p:txBody>
      </p:sp>
      <p:sp>
        <p:nvSpPr>
          <p:cNvPr id="4" name="Footer Placeholder 3">
            <a:extLst>
              <a:ext uri="{FF2B5EF4-FFF2-40B4-BE49-F238E27FC236}">
                <a16:creationId xmlns:a16="http://schemas.microsoft.com/office/drawing/2014/main" id="{C123E369-7992-4C69-9B3B-43FD110AA27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3C6A9E23-D4A1-4F5F-B8B7-1C4719C4E1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5AE779F-4EE3-423A-BC30-B0BE8DEC5884}" type="slidenum">
              <a:rPr lang="en-IN" smtClean="0"/>
              <a:t>‹#›</a:t>
            </a:fld>
            <a:endParaRPr lang="en-IN"/>
          </a:p>
        </p:txBody>
      </p:sp>
    </p:spTree>
    <p:extLst>
      <p:ext uri="{BB962C8B-B14F-4D97-AF65-F5344CB8AC3E}">
        <p14:creationId xmlns:p14="http://schemas.microsoft.com/office/powerpoint/2010/main" val="987793370"/>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jpg>
</file>

<file path=ppt/media/image4.png>
</file>

<file path=ppt/media/image5.png>
</file>

<file path=ppt/media/image6.pn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D18E60-4300-4729-A0D7-6AB984C3922D}" type="datetimeFigureOut">
              <a:rPr lang="en-US" smtClean="0"/>
              <a:t>8/4/2022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F533E96-F078-4B3D-A8F4-F1AF21EBC357}" type="slidenum">
              <a:rPr lang="en-US" smtClean="0"/>
              <a:t>‹#›</a:t>
            </a:fld>
            <a:endParaRPr lang="en-US"/>
          </a:p>
        </p:txBody>
      </p:sp>
    </p:spTree>
    <p:extLst>
      <p:ext uri="{BB962C8B-B14F-4D97-AF65-F5344CB8AC3E}">
        <p14:creationId xmlns:p14="http://schemas.microsoft.com/office/powerpoint/2010/main" val="28443001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48965" y="2877160"/>
            <a:ext cx="8246070" cy="1374345"/>
          </a:xfrm>
          <a:noFill/>
          <a:effectLst>
            <a:outerShdw blurRad="50800" dist="38100" dir="2700000" algn="tl" rotWithShape="0">
              <a:prstClr val="black">
                <a:alpha val="40000"/>
              </a:prstClr>
            </a:outerShdw>
          </a:effectLst>
        </p:spPr>
        <p:txBody>
          <a:bodyPr>
            <a:normAutofit/>
          </a:bodyPr>
          <a:lstStyle>
            <a:lvl1pPr algn="l">
              <a:defRPr sz="3600">
                <a:solidFill>
                  <a:schemeClr val="bg1"/>
                </a:solidFill>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448965" y="3029865"/>
            <a:ext cx="8231372" cy="1374345"/>
          </a:xfrm>
        </p:spPr>
        <p:txBody>
          <a:bodyPr>
            <a:normAutofit/>
          </a:bodyPr>
          <a:lstStyle>
            <a:lvl1pPr marL="0" indent="0" algn="r">
              <a:buNone/>
              <a:defRPr sz="2800" b="0" i="0">
                <a:solidFill>
                  <a:srgbClr val="6C1A00"/>
                </a:solidFill>
                <a:latin typeface="Times New Roman" panose="02020603050405020304" pitchFamily="18" charset="0"/>
                <a:cs typeface="Times New Roman" panose="02020603050405020304" pitchFamily="18"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a:t>
            </a:r>
          </a:p>
          <a:p>
            <a:r>
              <a:rPr lang="en-US" dirty="0"/>
              <a:t>Master subtitle style</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253875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776078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4286657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pic>
        <p:nvPicPr>
          <p:cNvPr id="7" name="Picture 6" descr="E:\websites\free-power-point-templates\2012\logos.png">
            <a:extLst>
              <a:ext uri="{FF2B5EF4-FFF2-40B4-BE49-F238E27FC236}">
                <a16:creationId xmlns:a16="http://schemas.microsoft.com/office/drawing/2014/main" id="{08B89D22-1D6E-450B-881F-4D2A4C527F72}"/>
              </a:ext>
            </a:extLst>
          </p:cNvPr>
          <p:cNvPicPr>
            <a:picLocks noChangeAspect="1" noChangeArrowheads="1"/>
          </p:cNvPicPr>
          <p:nvPr userDrawn="1"/>
        </p:nvPicPr>
        <p:blipFill>
          <a:blip r:embed="rId2">
            <a:extLst>
              <a:ext uri="{28A0092B-C50C-407E-A947-70E740481C1C}">
                <a14:useLocalDpi xmlns:a14="http://schemas.microsoft.com/office/drawing/2010/main" val="0"/>
              </a:ext>
            </a:extLst>
          </a:blip>
          <a:stretch>
            <a:fillRect/>
          </a:stretch>
        </p:blipFill>
        <p:spPr bwMode="auto">
          <a:xfrm>
            <a:off x="3808475" y="2326213"/>
            <a:ext cx="1463784" cy="526961"/>
          </a:xfrm>
          <a:prstGeom prst="rect">
            <a:avLst/>
          </a:prstGeom>
          <a:noFill/>
          <a:ln>
            <a:no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36099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48965" y="281175"/>
            <a:ext cx="8246070" cy="763526"/>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6" y="1350110"/>
            <a:ext cx="8246070" cy="3512213"/>
          </a:xfrm>
        </p:spPr>
        <p:txBody>
          <a:bodyPr/>
          <a:lstStyle>
            <a:lvl1pPr algn="l">
              <a:defRPr sz="2800">
                <a:solidFill>
                  <a:schemeClr val="tx1"/>
                </a:solidFill>
                <a:latin typeface="Times New Roman" panose="02020603050405020304" pitchFamily="18" charset="0"/>
                <a:cs typeface="Times New Roman" panose="02020603050405020304" pitchFamily="18" charset="0"/>
              </a:defRPr>
            </a:lvl1pPr>
            <a:lvl2pPr algn="l">
              <a:defRPr>
                <a:solidFill>
                  <a:schemeClr val="tx1"/>
                </a:solidFill>
                <a:latin typeface="Times New Roman" panose="02020603050405020304" pitchFamily="18" charset="0"/>
                <a:cs typeface="Times New Roman" panose="02020603050405020304" pitchFamily="18" charset="0"/>
              </a:defRPr>
            </a:lvl2pPr>
            <a:lvl3pPr algn="l">
              <a:defRPr>
                <a:solidFill>
                  <a:schemeClr val="tx1"/>
                </a:solidFill>
                <a:latin typeface="Times New Roman" panose="02020603050405020304" pitchFamily="18" charset="0"/>
                <a:cs typeface="Times New Roman" panose="02020603050405020304" pitchFamily="18" charset="0"/>
              </a:defRPr>
            </a:lvl3pPr>
            <a:lvl4pPr algn="l">
              <a:defRPr>
                <a:solidFill>
                  <a:schemeClr val="tx1"/>
                </a:solidFill>
                <a:latin typeface="Times New Roman" panose="02020603050405020304" pitchFamily="18" charset="0"/>
                <a:cs typeface="Times New Roman" panose="02020603050405020304" pitchFamily="18" charset="0"/>
              </a:defRPr>
            </a:lvl4pPr>
            <a:lvl5pPr algn="l">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64471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48965" y="433880"/>
            <a:ext cx="6413609" cy="725349"/>
          </a:xfrm>
        </p:spPr>
        <p:txBody>
          <a:bodyPr>
            <a:normAutofit/>
          </a:bodyPr>
          <a:lstStyle>
            <a:lvl1pPr algn="l">
              <a:defRPr sz="3600">
                <a:solidFill>
                  <a:srgbClr val="6C1A00"/>
                </a:solidFill>
                <a:effectLst>
                  <a:outerShdw blurRad="50800" dist="38100" dir="2700000" algn="tl" rotWithShape="0">
                    <a:prstClr val="black">
                      <a:alpha val="40000"/>
                    </a:prstClr>
                  </a:outerShdw>
                </a:effectLst>
                <a:latin typeface="Times New Roman" panose="02020603050405020304" pitchFamily="18" charset="0"/>
                <a:cs typeface="Times New Roman" panose="02020603050405020304" pitchFamily="18" charset="0"/>
              </a:defRPr>
            </a:lvl1pPr>
          </a:lstStyle>
          <a:p>
            <a:r>
              <a:rPr lang="en-US" dirty="0"/>
              <a:t>Click to edit Master title style</a:t>
            </a:r>
          </a:p>
        </p:txBody>
      </p:sp>
      <p:sp>
        <p:nvSpPr>
          <p:cNvPr id="3" name="Content Placeholder 2"/>
          <p:cNvSpPr>
            <a:spLocks noGrp="1"/>
          </p:cNvSpPr>
          <p:nvPr>
            <p:ph idx="1"/>
          </p:nvPr>
        </p:nvSpPr>
        <p:spPr>
          <a:xfrm>
            <a:off x="448965" y="1197405"/>
            <a:ext cx="6413609" cy="3511061"/>
          </a:xfrm>
        </p:spPr>
        <p:txBody>
          <a:bodyPr/>
          <a:lstStyle>
            <a:lvl1pPr>
              <a:defRPr sz="2800">
                <a:solidFill>
                  <a:schemeClr val="tx1"/>
                </a:solidFill>
                <a:latin typeface="Times New Roman" panose="02020603050405020304" pitchFamily="18" charset="0"/>
                <a:cs typeface="Times New Roman" panose="02020603050405020304" pitchFamily="18" charset="0"/>
              </a:defRPr>
            </a:lvl1pPr>
            <a:lvl2pPr>
              <a:defRPr>
                <a:solidFill>
                  <a:schemeClr val="tx1"/>
                </a:solidFill>
                <a:latin typeface="Times New Roman" panose="02020603050405020304" pitchFamily="18" charset="0"/>
                <a:cs typeface="Times New Roman" panose="02020603050405020304" pitchFamily="18" charset="0"/>
              </a:defRPr>
            </a:lvl2pPr>
            <a:lvl3pPr>
              <a:defRPr>
                <a:solidFill>
                  <a:schemeClr val="tx1"/>
                </a:solidFill>
                <a:latin typeface="Times New Roman" panose="02020603050405020304" pitchFamily="18" charset="0"/>
                <a:cs typeface="Times New Roman" panose="02020603050405020304" pitchFamily="18" charset="0"/>
              </a:defRPr>
            </a:lvl3pPr>
            <a:lvl4pPr>
              <a:defRPr>
                <a:solidFill>
                  <a:schemeClr val="tx1"/>
                </a:solidFill>
                <a:latin typeface="Times New Roman" panose="02020603050405020304" pitchFamily="18" charset="0"/>
                <a:cs typeface="Times New Roman" panose="02020603050405020304" pitchFamily="18" charset="0"/>
              </a:defRPr>
            </a:lvl4pPr>
            <a:lvl5pPr>
              <a:defRPr>
                <a:solidFill>
                  <a:schemeClr val="tx1"/>
                </a:solidFill>
                <a:latin typeface="Times New Roman" panose="02020603050405020304" pitchFamily="18" charset="0"/>
                <a:cs typeface="Times New Roman" panose="02020603050405020304" pitchFamily="18"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16293913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074F12-AA26-4AC8-9962-C36BB8F32554}" type="datetimeFigureOut">
              <a:rPr lang="en-US" smtClean="0"/>
              <a:pPr/>
              <a:t>8/4/2022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863441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556791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525317" y="281175"/>
            <a:ext cx="8093365" cy="763525"/>
          </a:xfrm>
        </p:spPr>
        <p:txBody>
          <a:bodyPr>
            <a:normAutofit/>
          </a:bodyPr>
          <a:lstStyle>
            <a:lvl1pPr algn="l">
              <a:defRPr sz="3600" baseline="0">
                <a:solidFill>
                  <a:srgbClr val="6C1A00"/>
                </a:solidFill>
                <a:effectLst>
                  <a:outerShdw blurRad="50800" dist="38100" dir="2700000" algn="tl" rotWithShape="0">
                    <a:prstClr val="black">
                      <a:alpha val="40000"/>
                    </a:prstClr>
                  </a:outerShdw>
                </a:effectLst>
              </a:defRPr>
            </a:lvl1pPr>
          </a:lstStyle>
          <a:p>
            <a:r>
              <a:rPr lang="en-US" dirty="0"/>
              <a:t>Click to edit Master title style</a:t>
            </a:r>
          </a:p>
        </p:txBody>
      </p:sp>
      <p:sp>
        <p:nvSpPr>
          <p:cNvPr id="3" name="Text Placeholder 2"/>
          <p:cNvSpPr>
            <a:spLocks noGrp="1"/>
          </p:cNvSpPr>
          <p:nvPr>
            <p:ph type="body" idx="1"/>
          </p:nvPr>
        </p:nvSpPr>
        <p:spPr>
          <a:xfrm>
            <a:off x="536879" y="1655519"/>
            <a:ext cx="4040188"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536879" y="2127916"/>
            <a:ext cx="4040188"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572000" y="1655519"/>
            <a:ext cx="4041775" cy="479822"/>
          </a:xfrm>
        </p:spPr>
        <p:txBody>
          <a:bodyPr anchor="b"/>
          <a:lstStyle>
            <a:lvl1pPr marL="0" indent="0" algn="ctr">
              <a:buNone/>
              <a:defRPr sz="2400" b="1">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4572000" y="2127916"/>
            <a:ext cx="4041775" cy="2276294"/>
          </a:xfrm>
        </p:spPr>
        <p:txBody>
          <a:bodyPr/>
          <a:lstStyle>
            <a:lvl1pPr algn="ctr">
              <a:defRPr sz="2400">
                <a:solidFill>
                  <a:schemeClr val="tx1"/>
                </a:solidFill>
              </a:defRPr>
            </a:lvl1pPr>
            <a:lvl2pPr algn="ctr">
              <a:defRPr sz="2000">
                <a:solidFill>
                  <a:schemeClr val="tx1"/>
                </a:solidFill>
              </a:defRPr>
            </a:lvl2pPr>
            <a:lvl3pPr algn="ctr">
              <a:defRPr sz="1800">
                <a:solidFill>
                  <a:schemeClr val="tx1"/>
                </a:solidFill>
              </a:defRPr>
            </a:lvl3pPr>
            <a:lvl4pPr algn="ctr">
              <a:defRPr sz="1600">
                <a:solidFill>
                  <a:schemeClr val="tx1"/>
                </a:solidFill>
              </a:defRPr>
            </a:lvl4pPr>
            <a:lvl5pPr algn="ctr">
              <a:defRPr sz="1600">
                <a:solidFill>
                  <a:schemeClr val="tx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53074F12-AA26-4AC8-9962-C36BB8F32554}" type="datetimeFigureOut">
              <a:rPr lang="en-US" smtClean="0"/>
              <a:pPr/>
              <a:t>8/4/2022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1229119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3074F12-AA26-4AC8-9962-C36BB8F32554}" type="datetimeFigureOut">
              <a:rPr lang="en-US" smtClean="0"/>
              <a:pPr/>
              <a:t>8/4/2022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029773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3074F12-AA26-4AC8-9962-C36BB8F32554}" type="datetimeFigureOut">
              <a:rPr lang="en-US" smtClean="0"/>
              <a:pPr/>
              <a:t>8/4/2022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4251864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3074F12-AA26-4AC8-9962-C36BB8F32554}" type="datetimeFigureOut">
              <a:rPr lang="en-US" smtClean="0"/>
              <a:pPr/>
              <a:t>8/4/2022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82CCC60-E8CD-4174-8B1A-7DF615B22EEF}" type="slidenum">
              <a:rPr lang="en-US" smtClean="0"/>
              <a:pPr/>
              <a:t>‹#›</a:t>
            </a:fld>
            <a:endParaRPr lang="en-US"/>
          </a:p>
        </p:txBody>
      </p:sp>
    </p:spTree>
    <p:extLst>
      <p:ext uri="{BB962C8B-B14F-4D97-AF65-F5344CB8AC3E}">
        <p14:creationId xmlns:p14="http://schemas.microsoft.com/office/powerpoint/2010/main" val="3174452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74F12-AA26-4AC8-9962-C36BB8F32554}" type="datetimeFigureOut">
              <a:rPr lang="en-US" smtClean="0"/>
              <a:pPr/>
              <a:t>8/4/2022</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B82CCC60-E8CD-4174-8B1A-7DF615B22EEF}" type="slidenum">
              <a:rPr lang="en-US" smtClean="0"/>
              <a:pPr/>
              <a:t>‹#›</a:t>
            </a:fld>
            <a:endParaRPr lang="en-US"/>
          </a:p>
        </p:txBody>
      </p:sp>
      <p:sp>
        <p:nvSpPr>
          <p:cNvPr id="7" name="TextBox 6">
            <a:extLst>
              <a:ext uri="{FF2B5EF4-FFF2-40B4-BE49-F238E27FC236}">
                <a16:creationId xmlns:a16="http://schemas.microsoft.com/office/drawing/2014/main" id="{11E867DF-3DCA-4725-94F0-F2B6BD747A82}"/>
              </a:ext>
            </a:extLst>
          </p:cNvPr>
          <p:cNvSpPr txBox="1"/>
          <p:nvPr userDrawn="1"/>
        </p:nvSpPr>
        <p:spPr>
          <a:xfrm>
            <a:off x="-9150" y="5213747"/>
            <a:ext cx="8389625" cy="523220"/>
          </a:xfrm>
          <a:prstGeom prst="rect">
            <a:avLst/>
          </a:prstGeom>
          <a:noFill/>
        </p:spPr>
        <p:txBody>
          <a:bodyPr wrap="square" rtlCol="0">
            <a:spAutoFit/>
          </a:bodyPr>
          <a:lstStyle/>
          <a:p>
            <a:r>
              <a:rPr lang="en-US" sz="1400" dirty="0">
                <a:solidFill>
                  <a:schemeClr val="bg1">
                    <a:lumMod val="65000"/>
                  </a:schemeClr>
                </a:solidFill>
              </a:rPr>
              <a:t>This presentation uses a free template provided by FPPT.com</a:t>
            </a:r>
          </a:p>
          <a:p>
            <a:r>
              <a:rPr lang="en-US" sz="1400" dirty="0">
                <a:solidFill>
                  <a:schemeClr val="bg1">
                    <a:lumMod val="65000"/>
                  </a:schemeClr>
                </a:solidFill>
              </a:rPr>
              <a:t>www.free-power-point-templates.com</a:t>
            </a:r>
          </a:p>
        </p:txBody>
      </p:sp>
    </p:spTree>
    <p:extLst>
      <p:ext uri="{BB962C8B-B14F-4D97-AF65-F5344CB8AC3E}">
        <p14:creationId xmlns:p14="http://schemas.microsoft.com/office/powerpoint/2010/main" val="1944039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877160"/>
            <a:ext cx="7778805" cy="1374345"/>
          </a:xfrm>
        </p:spPr>
        <p:txBody>
          <a:bodyPr>
            <a:normAutofit/>
          </a:bodyPr>
          <a:lstStyle/>
          <a:p>
            <a:r>
              <a:rPr lang="en-US" dirty="0"/>
              <a:t> </a:t>
            </a:r>
            <a:br>
              <a:rPr lang="en-US" dirty="0"/>
            </a:br>
            <a:r>
              <a:rPr lang="en-US" dirty="0">
                <a:solidFill>
                  <a:schemeClr val="tx2">
                    <a:lumMod val="75000"/>
                  </a:schemeClr>
                </a:solidFill>
                <a:latin typeface="Times New Roman" panose="02020603050405020304" pitchFamily="18" charset="0"/>
                <a:cs typeface="Times New Roman" panose="02020603050405020304" pitchFamily="18" charset="0"/>
              </a:rPr>
              <a:t>Relational Algebra (Part-6)</a:t>
            </a:r>
          </a:p>
        </p:txBody>
      </p:sp>
      <p:sp>
        <p:nvSpPr>
          <p:cNvPr id="3" name="Subtitle 2"/>
          <p:cNvSpPr>
            <a:spLocks noGrp="1"/>
          </p:cNvSpPr>
          <p:nvPr>
            <p:ph type="subTitle" idx="1"/>
          </p:nvPr>
        </p:nvSpPr>
        <p:spPr/>
        <p:txBody>
          <a:bodyPr/>
          <a:lstStyle/>
          <a:p>
            <a:endParaRPr lang="en-US" dirty="0"/>
          </a:p>
          <a:p>
            <a:r>
              <a:rPr lang="en-US" dirty="0"/>
              <a:t>20.5</a:t>
            </a:r>
          </a:p>
        </p:txBody>
      </p:sp>
    </p:spTree>
    <p:extLst>
      <p:ext uri="{BB962C8B-B14F-4D97-AF65-F5344CB8AC3E}">
        <p14:creationId xmlns:p14="http://schemas.microsoft.com/office/powerpoint/2010/main" val="3639203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58E663-9A9B-4C3A-8D02-A5AD58ED0061}"/>
              </a:ext>
            </a:extLst>
          </p:cNvPr>
          <p:cNvSpPr>
            <a:spLocks noGrp="1"/>
          </p:cNvSpPr>
          <p:nvPr>
            <p:ph type="title"/>
          </p:nvPr>
        </p:nvSpPr>
        <p:spPr/>
        <p:txBody>
          <a:bodyPr/>
          <a:lstStyle/>
          <a:p>
            <a:r>
              <a:rPr lang="en-US" dirty="0"/>
              <a:t>Contents</a:t>
            </a:r>
            <a:endParaRPr lang="en-IN" dirty="0"/>
          </a:p>
        </p:txBody>
      </p:sp>
      <p:sp>
        <p:nvSpPr>
          <p:cNvPr id="3" name="Content Placeholder 2">
            <a:extLst>
              <a:ext uri="{FF2B5EF4-FFF2-40B4-BE49-F238E27FC236}">
                <a16:creationId xmlns:a16="http://schemas.microsoft.com/office/drawing/2014/main" id="{FD90A91E-4040-4545-956C-E0A0D1A11770}"/>
              </a:ext>
            </a:extLst>
          </p:cNvPr>
          <p:cNvSpPr>
            <a:spLocks noGrp="1"/>
          </p:cNvSpPr>
          <p:nvPr>
            <p:ph idx="1"/>
          </p:nvPr>
        </p:nvSpPr>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Intersection</a:t>
            </a:r>
          </a:p>
        </p:txBody>
      </p:sp>
    </p:spTree>
    <p:extLst>
      <p:ext uri="{BB962C8B-B14F-4D97-AF65-F5344CB8AC3E}">
        <p14:creationId xmlns:p14="http://schemas.microsoft.com/office/powerpoint/2010/main" val="2779548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213341"/>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Intersection</a:t>
            </a:r>
          </a:p>
        </p:txBody>
      </p:sp>
      <p:pic>
        <p:nvPicPr>
          <p:cNvPr id="5" name="Content Placeholder 4">
            <a:extLst>
              <a:ext uri="{FF2B5EF4-FFF2-40B4-BE49-F238E27FC236}">
                <a16:creationId xmlns:a16="http://schemas.microsoft.com/office/drawing/2014/main" id="{548B3332-742B-440B-856D-5A66910F8D6A}"/>
              </a:ext>
            </a:extLst>
          </p:cNvPr>
          <p:cNvPicPr>
            <a:picLocks noGrp="1" noChangeAspect="1"/>
          </p:cNvPicPr>
          <p:nvPr>
            <p:ph idx="1"/>
          </p:nvPr>
        </p:nvPicPr>
        <p:blipFill>
          <a:blip r:embed="rId2"/>
          <a:stretch>
            <a:fillRect/>
          </a:stretch>
        </p:blipFill>
        <p:spPr>
          <a:xfrm>
            <a:off x="15170" y="2113635"/>
            <a:ext cx="4123035" cy="1204601"/>
          </a:xfrm>
        </p:spPr>
      </p:pic>
      <p:pic>
        <p:nvPicPr>
          <p:cNvPr id="9" name="Picture 8">
            <a:extLst>
              <a:ext uri="{FF2B5EF4-FFF2-40B4-BE49-F238E27FC236}">
                <a16:creationId xmlns:a16="http://schemas.microsoft.com/office/drawing/2014/main" id="{F9713571-8483-49F8-A56A-2D13A932F5FB}"/>
              </a:ext>
            </a:extLst>
          </p:cNvPr>
          <p:cNvPicPr>
            <a:picLocks noChangeAspect="1"/>
          </p:cNvPicPr>
          <p:nvPr/>
        </p:nvPicPr>
        <p:blipFill>
          <a:blip r:embed="rId3"/>
          <a:stretch>
            <a:fillRect/>
          </a:stretch>
        </p:blipFill>
        <p:spPr>
          <a:xfrm>
            <a:off x="4266590" y="739290"/>
            <a:ext cx="4805112" cy="4346174"/>
          </a:xfrm>
          <a:prstGeom prst="rect">
            <a:avLst/>
          </a:prstGeom>
        </p:spPr>
      </p:pic>
    </p:spTree>
    <p:extLst>
      <p:ext uri="{BB962C8B-B14F-4D97-AF65-F5344CB8AC3E}">
        <p14:creationId xmlns:p14="http://schemas.microsoft.com/office/powerpoint/2010/main" val="42477582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Intersection</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fontScale="92500" lnSpcReduction="10000"/>
          </a:bodyPr>
          <a:lstStyle/>
          <a:p>
            <a:pPr marL="0" indent="0" algn="just">
              <a:buNone/>
            </a:pPr>
            <a:r>
              <a:rPr lang="en-IN" dirty="0"/>
              <a:t>Intersection (∩)</a:t>
            </a:r>
          </a:p>
          <a:p>
            <a:pPr algn="just"/>
            <a:r>
              <a:rPr lang="en-US" dirty="0"/>
              <a:t>Intersection on two relations R1 and R2 can only be computed if R1 and R2 are union compatible (Already studied in Union Lecture) (These two relation should have same number of attributes and corresponding attributes in two relations have same domain). </a:t>
            </a:r>
          </a:p>
          <a:p>
            <a:pPr algn="just"/>
            <a:r>
              <a:rPr lang="en-US" dirty="0"/>
              <a:t>Intersection operator when applied on two relations as R1∩R2 will give a relation with tuples which are in R1 as well as R2.</a:t>
            </a:r>
            <a:endParaRPr lang="en-IN" dirty="0"/>
          </a:p>
        </p:txBody>
      </p:sp>
    </p:spTree>
    <p:extLst>
      <p:ext uri="{BB962C8B-B14F-4D97-AF65-F5344CB8AC3E}">
        <p14:creationId xmlns:p14="http://schemas.microsoft.com/office/powerpoint/2010/main" val="7277885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Intersection</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marL="0" indent="0" algn="just">
              <a:buNone/>
            </a:pPr>
            <a:r>
              <a:rPr lang="en-IN" dirty="0"/>
              <a:t>Syntax:</a:t>
            </a:r>
          </a:p>
          <a:p>
            <a:pPr marL="0" indent="0" algn="just">
              <a:buNone/>
            </a:pPr>
            <a:r>
              <a:rPr lang="en-IN" dirty="0"/>
              <a:t> Relation1 ∩ Relation2</a:t>
            </a:r>
          </a:p>
          <a:p>
            <a:pPr algn="just"/>
            <a:r>
              <a:rPr lang="en-US" dirty="0"/>
              <a:t>A intersection B is given by: A ∩ B = {x : x ∈ A and x ∈ B}.</a:t>
            </a:r>
          </a:p>
          <a:p>
            <a:pPr algn="just"/>
            <a:r>
              <a:rPr lang="en-US" dirty="0"/>
              <a:t>This represents the common elements between set A and B</a:t>
            </a:r>
            <a:endParaRPr lang="en-IN" dirty="0"/>
          </a:p>
        </p:txBody>
      </p:sp>
      <p:pic>
        <p:nvPicPr>
          <p:cNvPr id="1027" name="Picture 3" descr="Intersection of two Sets">
            <a:extLst>
              <a:ext uri="{FF2B5EF4-FFF2-40B4-BE49-F238E27FC236}">
                <a16:creationId xmlns:a16="http://schemas.microsoft.com/office/drawing/2014/main" id="{7012F3D5-1231-4FEF-B709-93B68A83CA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684830" y="25804"/>
            <a:ext cx="2857500" cy="1743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5337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1C5ABC-64E9-48E1-A39E-5E1FE87EB8D4}"/>
              </a:ext>
            </a:extLst>
          </p:cNvPr>
          <p:cNvSpPr>
            <a:spLocks noGrp="1"/>
          </p:cNvSpPr>
          <p:nvPr>
            <p:ph type="title"/>
          </p:nvPr>
        </p:nvSpPr>
        <p:spPr>
          <a:xfrm>
            <a:off x="296260" y="128470"/>
            <a:ext cx="8246070" cy="763526"/>
          </a:xfrm>
        </p:spPr>
        <p:txBody>
          <a:bodyPr>
            <a:normAutofit/>
          </a:bodyPr>
          <a:lstStyle/>
          <a:p>
            <a:r>
              <a:rPr lang="en-US" dirty="0">
                <a:solidFill>
                  <a:schemeClr val="tx2">
                    <a:lumMod val="75000"/>
                  </a:schemeClr>
                </a:solidFill>
                <a:latin typeface="Times New Roman" panose="02020603050405020304" pitchFamily="18" charset="0"/>
                <a:cs typeface="Times New Roman" panose="02020603050405020304" pitchFamily="18" charset="0"/>
              </a:rPr>
              <a:t>Intersection</a:t>
            </a:r>
          </a:p>
        </p:txBody>
      </p:sp>
      <p:sp>
        <p:nvSpPr>
          <p:cNvPr id="7" name="Content Placeholder 6">
            <a:extLst>
              <a:ext uri="{FF2B5EF4-FFF2-40B4-BE49-F238E27FC236}">
                <a16:creationId xmlns:a16="http://schemas.microsoft.com/office/drawing/2014/main" id="{3785ED3B-A9E6-4127-B559-A80489FB8C2B}"/>
              </a:ext>
            </a:extLst>
          </p:cNvPr>
          <p:cNvSpPr>
            <a:spLocks noGrp="1"/>
          </p:cNvSpPr>
          <p:nvPr>
            <p:ph idx="1"/>
          </p:nvPr>
        </p:nvSpPr>
        <p:spPr/>
        <p:txBody>
          <a:bodyPr>
            <a:normAutofit/>
          </a:bodyPr>
          <a:lstStyle/>
          <a:p>
            <a:pPr marL="0" indent="0" algn="just">
              <a:buNone/>
            </a:pPr>
            <a:endParaRPr lang="en-IN" dirty="0"/>
          </a:p>
        </p:txBody>
      </p:sp>
    </p:spTree>
    <p:extLst>
      <p:ext uri="{BB962C8B-B14F-4D97-AF65-F5344CB8AC3E}">
        <p14:creationId xmlns:p14="http://schemas.microsoft.com/office/powerpoint/2010/main" val="9259330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34130" y="1655520"/>
            <a:ext cx="4419894" cy="1527050"/>
          </a:xfrm>
        </p:spPr>
      </p:pic>
    </p:spTree>
    <p:extLst>
      <p:ext uri="{BB962C8B-B14F-4D97-AF65-F5344CB8AC3E}">
        <p14:creationId xmlns:p14="http://schemas.microsoft.com/office/powerpoint/2010/main" val="136953572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127</Words>
  <Application>Microsoft Office PowerPoint</Application>
  <PresentationFormat>On-screen Show (16:9)</PresentationFormat>
  <Paragraphs>16</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Times New Roman</vt:lpstr>
      <vt:lpstr>Office Theme</vt:lpstr>
      <vt:lpstr>  Relational Algebra (Part-6)</vt:lpstr>
      <vt:lpstr>Contents</vt:lpstr>
      <vt:lpstr>Intersection</vt:lpstr>
      <vt:lpstr>Intersection</vt:lpstr>
      <vt:lpstr>Intersection</vt:lpstr>
      <vt:lpstr>Intersection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2017-08-01T15:40:51Z</dcterms:created>
  <dcterms:modified xsi:type="dcterms:W3CDTF">2022-08-04T09:07:27Z</dcterms:modified>
</cp:coreProperties>
</file>

<file path=docProps/thumbnail.jpeg>
</file>